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60" r:id="rId5"/>
    <p:sldId id="262" r:id="rId6"/>
    <p:sldId id="263" r:id="rId7"/>
    <p:sldId id="264" r:id="rId8"/>
    <p:sldId id="275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1799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36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4047"/>
    <a:srgbClr val="D85548"/>
    <a:srgbClr val="4E617A"/>
    <a:srgbClr val="303B4A"/>
    <a:srgbClr val="3D4B5D"/>
    <a:srgbClr val="374557"/>
    <a:srgbClr val="445368"/>
    <a:srgbClr val="DD5B4F"/>
    <a:srgbClr val="7C2B31"/>
    <a:srgbClr val="FFD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56" autoAdjust="0"/>
    <p:restoredTop sz="90043" autoAdjust="0"/>
  </p:normalViewPr>
  <p:slideViewPr>
    <p:cSldViewPr snapToGrid="0" showGuides="1">
      <p:cViewPr varScale="1">
        <p:scale>
          <a:sx n="77" d="100"/>
          <a:sy n="77" d="100"/>
        </p:scale>
        <p:origin x="453" y="39"/>
      </p:cViewPr>
      <p:guideLst>
        <p:guide orient="horz" pos="686"/>
        <p:guide pos="1799"/>
        <p:guide pos="7015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001B-7F02-42E2-80AF-E3F8CED5CABD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DF07A-4366-4C8D-9F0C-BAE3E6E07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79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婚礼，在中国原为“昏礼”，由于古人娶妻，婚礼我亲迎是在黄昏时进行，这是太阳将要下山，月亮就要出来，含有</a:t>
            </a:r>
            <a:r>
              <a:rPr lang="en-US" altLang="zh-CN" dirty="0"/>
              <a:t>【</a:t>
            </a:r>
            <a:r>
              <a:rPr lang="zh-CN" altLang="en-US" dirty="0"/>
              <a:t>阳往阴来</a:t>
            </a:r>
            <a:r>
              <a:rPr lang="en-US" altLang="zh-CN" dirty="0"/>
              <a:t>】</a:t>
            </a:r>
            <a:r>
              <a:rPr lang="zh-CN" altLang="en-US" dirty="0"/>
              <a:t>的意思，因而得名。婚礼是汉人一生礼仪</a:t>
            </a:r>
            <a:r>
              <a:rPr lang="en-US" altLang="zh-CN" dirty="0"/>
              <a:t>——</a:t>
            </a:r>
            <a:r>
              <a:rPr lang="zh-CN" altLang="en-US" dirty="0"/>
              <a:t>冠婚丧祭</a:t>
            </a:r>
            <a:r>
              <a:rPr lang="en-US" altLang="zh-CN" dirty="0"/>
              <a:t>——</a:t>
            </a:r>
            <a:r>
              <a:rPr lang="zh-CN" altLang="en-US" dirty="0"/>
              <a:t>中的一种，是属于汉族文化的精粹之一，婚聘之礼甚至可以追溯到甲骨文，</a:t>
            </a:r>
            <a:r>
              <a:rPr lang="en-US" altLang="zh-CN" dirty="0"/>
              <a:t>3000</a:t>
            </a:r>
            <a:r>
              <a:rPr lang="zh-CN" altLang="en-US" dirty="0"/>
              <a:t>年前的周朝就已经有一套完整的“婚聘六礼”。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06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42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1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935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2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72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01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3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8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2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45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99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A7763-550C-487E-83F3-8DAC1E98710A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15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7.png"/><Relationship Id="rId7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/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/>
        </p:nvCxnSpPr>
        <p:spPr>
          <a:xfrm rot="5400000">
            <a:off x="3592039" y="1951685"/>
            <a:ext cx="0" cy="3960000"/>
          </a:xfrm>
          <a:prstGeom prst="line">
            <a:avLst/>
          </a:prstGeom>
          <a:ln w="12700">
            <a:solidFill>
              <a:srgbClr val="F0CC9A"/>
            </a:solidFill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347086" y="2018066"/>
            <a:ext cx="210179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rgbClr val="DE404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rPr>
              <a:t>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935655" y="2561886"/>
            <a:ext cx="318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r>
              <a:rPr lang="zh-CN" altLang="en-US" sz="5400" dirty="0">
                <a:solidFill>
                  <a:srgbClr val="303B4A"/>
                </a:solidFill>
                <a:effectLst/>
              </a:rPr>
              <a:t>姻礼俗</a:t>
            </a:r>
            <a:endParaRPr lang="en-US" altLang="zh-CN" sz="5400" dirty="0">
              <a:solidFill>
                <a:srgbClr val="303B4A"/>
              </a:solidFill>
              <a:effectLst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89"/>
          <a:stretch/>
        </p:blipFill>
        <p:spPr>
          <a:xfrm rot="5400000">
            <a:off x="1300790" y="-1303473"/>
            <a:ext cx="4256419" cy="6857999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328"/>
          <a:stretch/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347086" y="1414399"/>
            <a:ext cx="366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FangSong" panose="02010609060101010101" pitchFamily="49" charset="-122"/>
                <a:ea typeface="FangSong" panose="02010609060101010101" pitchFamily="49" charset="-122"/>
              </a:rPr>
              <a:t>中国民俗文化</a:t>
            </a:r>
            <a:endParaRPr lang="zh-CN" altLang="en-US" sz="3600" b="1" spc="600" dirty="0">
              <a:solidFill>
                <a:srgbClr val="222A35"/>
              </a:solidFill>
              <a:latin typeface="方正铁筋隶书简体" panose="03000509000000000000" pitchFamily="65" charset="-122"/>
              <a:ea typeface="方正铁筋隶书简体" panose="03000509000000000000" pitchFamily="65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994"/>
          <a:stretch/>
        </p:blipFill>
        <p:spPr>
          <a:xfrm>
            <a:off x="1716806" y="3582818"/>
            <a:ext cx="512582" cy="208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C2D3D4-3EBB-4D12-AA5C-EF3577D9061F}"/>
              </a:ext>
            </a:extLst>
          </p:cNvPr>
          <p:cNvSpPr txBox="1"/>
          <p:nvPr/>
        </p:nvSpPr>
        <p:spPr>
          <a:xfrm>
            <a:off x="2438546" y="4705530"/>
            <a:ext cx="301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— 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旅游</a:t>
            </a:r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班 文珂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BF7791-E280-4EE4-813D-A41C515D5E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445" y="2125526"/>
            <a:ext cx="1868241" cy="1750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857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/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242665" y="210998"/>
            <a:ext cx="326243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r>
              <a:rPr lang="zh-CN" altLang="en-US" sz="4800" dirty="0">
                <a:effectLst/>
              </a:rPr>
              <a:t>婚礼的由来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328"/>
          <a:stretch/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994"/>
          <a:stretch/>
        </p:blipFill>
        <p:spPr>
          <a:xfrm>
            <a:off x="95096" y="3554570"/>
            <a:ext cx="512582" cy="208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6449" y="1353491"/>
            <a:ext cx="3231654" cy="456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latin typeface="+mj-ea"/>
                <a:ea typeface="+mj-ea"/>
              </a:rPr>
              <a:t>夫礼</a:t>
            </a:r>
            <a:endParaRPr lang="en-US" altLang="zh-CN" spc="600" dirty="0">
              <a:latin typeface="+mj-ea"/>
              <a:ea typeface="+mj-ea"/>
            </a:endParaRP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zh-CN" altLang="en-US" spc="600" dirty="0">
                <a:latin typeface="+mj-ea"/>
                <a:ea typeface="+mj-ea"/>
              </a:rPr>
              <a:t>始于冠，本于昏</a:t>
            </a:r>
            <a:r>
              <a:rPr lang="en-US" altLang="zh-CN" spc="600" dirty="0">
                <a:latin typeface="+mj-ea"/>
                <a:ea typeface="+mj-ea"/>
              </a:rPr>
              <a:t>(</a:t>
            </a:r>
            <a:r>
              <a:rPr lang="zh-CN" altLang="en-US" spc="600" dirty="0">
                <a:latin typeface="+mj-ea"/>
                <a:ea typeface="+mj-ea"/>
              </a:rPr>
              <a:t>婚</a:t>
            </a:r>
            <a:r>
              <a:rPr lang="en-US" altLang="zh-CN" spc="600" dirty="0">
                <a:latin typeface="+mj-ea"/>
                <a:ea typeface="+mj-ea"/>
              </a:rPr>
              <a:t>)</a:t>
            </a: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zh-CN" altLang="en-US" spc="600" dirty="0">
                <a:latin typeface="+mj-ea"/>
                <a:ea typeface="+mj-ea"/>
              </a:rPr>
              <a:t>重于丧祭，尊于朝聘，和于射乡</a:t>
            </a:r>
            <a:endParaRPr lang="en-US" altLang="zh-CN" spc="600" dirty="0">
              <a:latin typeface="+mj-ea"/>
              <a:ea typeface="+mj-ea"/>
            </a:endParaRP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zh-CN" altLang="en-US" spc="600" dirty="0">
                <a:latin typeface="+mj-ea"/>
                <a:ea typeface="+mj-ea"/>
              </a:rPr>
              <a:t>此礼之大体也</a:t>
            </a:r>
            <a:endParaRPr lang="en-US" altLang="zh-CN" spc="600" dirty="0">
              <a:latin typeface="+mj-ea"/>
              <a:ea typeface="+mj-ea"/>
            </a:endParaRPr>
          </a:p>
          <a:p>
            <a:endParaRPr lang="en-US" altLang="zh-CN" spc="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pc="600" dirty="0">
                <a:latin typeface="+mj-ea"/>
                <a:ea typeface="+mj-ea"/>
              </a:rPr>
              <a:t>而昏（婚）礼者，礼之本也</a:t>
            </a: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en-US" altLang="zh-CN" spc="600" dirty="0">
                <a:latin typeface="+mj-ea"/>
                <a:ea typeface="+mj-ea"/>
              </a:rPr>
              <a:t>—《《</a:t>
            </a:r>
            <a:r>
              <a:rPr lang="zh-CN" altLang="en-US" spc="600" dirty="0">
                <a:latin typeface="+mj-ea"/>
                <a:ea typeface="+mj-ea"/>
              </a:rPr>
              <a:t>礼记</a:t>
            </a:r>
            <a:r>
              <a:rPr lang="en-US" altLang="zh-CN" spc="600" dirty="0">
                <a:latin typeface="+mj-ea"/>
                <a:ea typeface="+mj-ea"/>
              </a:rPr>
              <a:t>·</a:t>
            </a:r>
            <a:r>
              <a:rPr lang="zh-CN" altLang="en-US" spc="600" dirty="0">
                <a:latin typeface="+mj-ea"/>
                <a:ea typeface="+mj-ea"/>
              </a:rPr>
              <a:t>昏礼</a:t>
            </a:r>
            <a:r>
              <a:rPr lang="en-US" altLang="zh-CN" spc="600" dirty="0">
                <a:latin typeface="+mj-ea"/>
                <a:ea typeface="+mj-ea"/>
              </a:rPr>
              <a:t>》》</a:t>
            </a:r>
            <a:endParaRPr lang="zh-CN" altLang="en-US" spc="600" dirty="0"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9ABD2B-DE01-406D-BD23-74960035D1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80121"/>
            <a:ext cx="3521463" cy="23986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668F8D-EEA8-4725-985F-56901D0B9C62}"/>
              </a:ext>
            </a:extLst>
          </p:cNvPr>
          <p:cNvSpPr txBox="1"/>
          <p:nvPr/>
        </p:nvSpPr>
        <p:spPr>
          <a:xfrm>
            <a:off x="3151552" y="2931225"/>
            <a:ext cx="6096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婚礼，在中国原为“昏礼”，由于古人娶妻，婚礼我亲迎是在黄昏时进行，这是太阳将要下山，月亮就要出来，含有</a:t>
            </a:r>
            <a:r>
              <a:rPr lang="en-US" altLang="zh-CN" dirty="0">
                <a:latin typeface="+mj-ea"/>
                <a:ea typeface="+mj-ea"/>
              </a:rPr>
              <a:t>【</a:t>
            </a:r>
            <a:r>
              <a:rPr lang="zh-CN" altLang="en-US" dirty="0">
                <a:latin typeface="+mj-ea"/>
                <a:ea typeface="+mj-ea"/>
              </a:rPr>
              <a:t>阳往阴来</a:t>
            </a:r>
            <a:r>
              <a:rPr lang="en-US" altLang="zh-CN" dirty="0">
                <a:latin typeface="+mj-ea"/>
                <a:ea typeface="+mj-ea"/>
              </a:rPr>
              <a:t>】</a:t>
            </a:r>
            <a:r>
              <a:rPr lang="zh-CN" altLang="en-US" dirty="0">
                <a:latin typeface="+mj-ea"/>
                <a:ea typeface="+mj-ea"/>
              </a:rPr>
              <a:t>的意思，因而得名。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婚礼是汉人一生礼仪</a:t>
            </a:r>
            <a:r>
              <a:rPr lang="en-US" altLang="zh-CN" dirty="0">
                <a:latin typeface="+mj-ea"/>
                <a:ea typeface="+mj-ea"/>
              </a:rPr>
              <a:t>——</a:t>
            </a:r>
            <a:r>
              <a:rPr lang="zh-CN" altLang="en-US" dirty="0">
                <a:latin typeface="+mj-ea"/>
                <a:ea typeface="+mj-ea"/>
              </a:rPr>
              <a:t>冠婚丧祭</a:t>
            </a:r>
            <a:r>
              <a:rPr lang="en-US" altLang="zh-CN" dirty="0">
                <a:latin typeface="+mj-ea"/>
                <a:ea typeface="+mj-ea"/>
              </a:rPr>
              <a:t>——</a:t>
            </a:r>
            <a:r>
              <a:rPr lang="zh-CN" altLang="en-US" dirty="0">
                <a:latin typeface="+mj-ea"/>
                <a:ea typeface="+mj-ea"/>
              </a:rPr>
              <a:t>中的一种，是属于汉族文化的精粹之一，婚聘之礼甚至可以追溯到甲骨文，</a:t>
            </a:r>
            <a:r>
              <a:rPr lang="en-US" altLang="zh-CN" dirty="0">
                <a:latin typeface="+mj-ea"/>
                <a:ea typeface="+mj-ea"/>
              </a:rPr>
              <a:t>3000</a:t>
            </a:r>
            <a:r>
              <a:rPr lang="zh-CN" altLang="en-US" dirty="0">
                <a:latin typeface="+mj-ea"/>
                <a:ea typeface="+mj-ea"/>
              </a:rPr>
              <a:t>年前的周朝就已经有一套完整的“婚聘六礼”。</a:t>
            </a:r>
          </a:p>
        </p:txBody>
      </p:sp>
    </p:spTree>
    <p:extLst>
      <p:ext uri="{BB962C8B-B14F-4D97-AF65-F5344CB8AC3E}">
        <p14:creationId xmlns:p14="http://schemas.microsoft.com/office/powerpoint/2010/main" val="157215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/>
        </p:blipFill>
        <p:spPr>
          <a:xfrm>
            <a:off x="7281582" y="-6220"/>
            <a:ext cx="4910418" cy="488371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/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/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/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/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/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242665" y="210998"/>
            <a:ext cx="576260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r>
              <a:rPr lang="zh-CN" altLang="en-US" sz="4800" dirty="0">
                <a:effectLst/>
              </a:rPr>
              <a:t>婚姻礼仪的基本内容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903252" y="2805060"/>
            <a:ext cx="553998" cy="1154931"/>
            <a:chOff x="3769620" y="2436760"/>
            <a:chExt cx="553998" cy="1154931"/>
          </a:xfrm>
        </p:grpSpPr>
        <p:sp>
          <p:nvSpPr>
            <p:cNvPr id="6" name="文本框 5"/>
            <p:cNvSpPr txBox="1"/>
            <p:nvPr/>
          </p:nvSpPr>
          <p:spPr>
            <a:xfrm>
              <a:off x="3769620" y="2557255"/>
              <a:ext cx="553998" cy="9820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latin typeface="方正铁筋隶书简体" panose="03000509000000000000" pitchFamily="65" charset="-122"/>
                  <a:ea typeface="方正铁筋隶书简体" panose="03000509000000000000" pitchFamily="65" charset="-122"/>
                </a:rPr>
                <a:t>纳   征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V="1">
              <a:off x="3822592" y="2436760"/>
              <a:ext cx="471829" cy="1154931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</p:grpSp>
      <p:sp>
        <p:nvSpPr>
          <p:cNvPr id="7" name="矩形 6"/>
          <p:cNvSpPr/>
          <p:nvPr/>
        </p:nvSpPr>
        <p:spPr>
          <a:xfrm>
            <a:off x="2930348" y="2027243"/>
            <a:ext cx="595035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壹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4076428" y="2839397"/>
            <a:ext cx="4004707" cy="1086259"/>
            <a:chOff x="2921338" y="2823835"/>
            <a:chExt cx="4004707" cy="1086259"/>
          </a:xfrm>
        </p:grpSpPr>
        <p:sp>
          <p:nvSpPr>
            <p:cNvPr id="33" name="文本框 32"/>
            <p:cNvSpPr txBox="1"/>
            <p:nvPr/>
          </p:nvSpPr>
          <p:spPr>
            <a:xfrm>
              <a:off x="2921338" y="2909993"/>
              <a:ext cx="553998" cy="9820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latin typeface="方正铁筋隶书简体" panose="03000509000000000000" pitchFamily="65" charset="-122"/>
                  <a:ea typeface="方正铁筋隶书简体" panose="03000509000000000000" pitchFamily="65" charset="-122"/>
                </a:rPr>
                <a:t>亲   迎</a:t>
              </a: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6226" y="2823835"/>
              <a:ext cx="489819" cy="108625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</p:grpSp>
      <p:sp>
        <p:nvSpPr>
          <p:cNvPr id="35" name="矩形 34"/>
          <p:cNvSpPr/>
          <p:nvPr/>
        </p:nvSpPr>
        <p:spPr>
          <a:xfrm>
            <a:off x="4150585" y="2027243"/>
            <a:ext cx="595035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贰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5327378" y="2891891"/>
            <a:ext cx="2776184" cy="1033765"/>
            <a:chOff x="2921338" y="2891891"/>
            <a:chExt cx="2776184" cy="1033765"/>
          </a:xfrm>
        </p:grpSpPr>
        <p:sp>
          <p:nvSpPr>
            <p:cNvPr id="37" name="文本框 36"/>
            <p:cNvSpPr txBox="1"/>
            <p:nvPr/>
          </p:nvSpPr>
          <p:spPr>
            <a:xfrm>
              <a:off x="2921338" y="2909993"/>
              <a:ext cx="553998" cy="1015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latin typeface="方正铁筋隶书简体" panose="03000509000000000000" pitchFamily="65" charset="-122"/>
                  <a:ea typeface="方正铁筋隶书简体" panose="03000509000000000000" pitchFamily="65" charset="-122"/>
                </a:rPr>
                <a:t>拜天地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2AAE5A1-9918-48FD-B2AD-4E59DD9B5C64}"/>
                </a:ext>
              </a:extLst>
            </p:cNvPr>
            <p:cNvSpPr txBox="1"/>
            <p:nvPr/>
          </p:nvSpPr>
          <p:spPr>
            <a:xfrm>
              <a:off x="5143524" y="2891891"/>
              <a:ext cx="553998" cy="1015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latin typeface="方正铁筋隶书简体" panose="03000509000000000000" pitchFamily="65" charset="-122"/>
                  <a:ea typeface="方正铁筋隶书简体" panose="03000509000000000000" pitchFamily="65" charset="-122"/>
                </a:rPr>
                <a:t>交杯盏</a:t>
              </a:r>
            </a:p>
          </p:txBody>
        </p:sp>
      </p:grpSp>
      <p:sp>
        <p:nvSpPr>
          <p:cNvPr id="39" name="矩形 38"/>
          <p:cNvSpPr/>
          <p:nvPr/>
        </p:nvSpPr>
        <p:spPr>
          <a:xfrm>
            <a:off x="5336388" y="2027243"/>
            <a:ext cx="595035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叁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6575283" y="2841722"/>
            <a:ext cx="553998" cy="1116000"/>
            <a:chOff x="2949006" y="2841722"/>
            <a:chExt cx="553998" cy="1116000"/>
          </a:xfrm>
        </p:grpSpPr>
        <p:sp>
          <p:nvSpPr>
            <p:cNvPr id="41" name="文本框 40"/>
            <p:cNvSpPr txBox="1"/>
            <p:nvPr/>
          </p:nvSpPr>
          <p:spPr>
            <a:xfrm>
              <a:off x="2949006" y="2891892"/>
              <a:ext cx="553998" cy="1015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latin typeface="方正铁筋隶书简体" panose="03000509000000000000" pitchFamily="65" charset="-122"/>
                  <a:ea typeface="方正铁筋隶书简体" panose="03000509000000000000" pitchFamily="65" charset="-122"/>
                </a:rPr>
                <a:t>揭头纱</a:t>
              </a: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985208" y="2841722"/>
              <a:ext cx="493043" cy="1116000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</p:grpSp>
      <p:sp>
        <p:nvSpPr>
          <p:cNvPr id="43" name="矩形 42"/>
          <p:cNvSpPr/>
          <p:nvPr/>
        </p:nvSpPr>
        <p:spPr>
          <a:xfrm>
            <a:off x="6556625" y="2027243"/>
            <a:ext cx="595035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肆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328"/>
          <a:stretch/>
        </p:blipFill>
        <p:spPr>
          <a:xfrm rot="16200000">
            <a:off x="4234692" y="-173131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4A3005C-38FB-4FA8-96CF-7DC069B185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25279" y="2841722"/>
            <a:ext cx="493043" cy="1116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FB0CD31-9617-4DE3-8635-41238B373C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69883" y="2814492"/>
            <a:ext cx="493043" cy="1116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9796AA30-1586-4E85-9C9D-4C4F29D423D6}"/>
              </a:ext>
            </a:extLst>
          </p:cNvPr>
          <p:cNvSpPr/>
          <p:nvPr/>
        </p:nvSpPr>
        <p:spPr>
          <a:xfrm>
            <a:off x="7565880" y="2013550"/>
            <a:ext cx="595035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伍</a:t>
            </a:r>
          </a:p>
        </p:txBody>
      </p:sp>
    </p:spTree>
    <p:extLst>
      <p:ext uri="{BB962C8B-B14F-4D97-AF65-F5344CB8AC3E}">
        <p14:creationId xmlns:p14="http://schemas.microsoft.com/office/powerpoint/2010/main" val="398417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/>
        </p:blipFill>
        <p:spPr>
          <a:xfrm>
            <a:off x="7281582" y="-6220"/>
            <a:ext cx="4910418" cy="488371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/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/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/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/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/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626427" y="247601"/>
            <a:ext cx="877163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84770" y="465686"/>
            <a:ext cx="11144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纳  征</a:t>
            </a: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8792" y="1492898"/>
            <a:ext cx="461665" cy="34355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pc="600" dirty="0">
              <a:latin typeface="+mj-ea"/>
              <a:ea typeface="+mj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994"/>
          <a:stretch/>
        </p:blipFill>
        <p:spPr>
          <a:xfrm>
            <a:off x="9628912" y="4175451"/>
            <a:ext cx="512582" cy="208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1CDACE-AA18-43C7-85CA-886C98FB6226}"/>
              </a:ext>
            </a:extLst>
          </p:cNvPr>
          <p:cNvSpPr txBox="1"/>
          <p:nvPr/>
        </p:nvSpPr>
        <p:spPr>
          <a:xfrm>
            <a:off x="381539" y="1636617"/>
            <a:ext cx="4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zh-CN" altLang="en-US" spc="6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9EA796-293F-476D-BC16-528F535AB6B3}"/>
              </a:ext>
            </a:extLst>
          </p:cNvPr>
          <p:cNvSpPr txBox="1"/>
          <p:nvPr/>
        </p:nvSpPr>
        <p:spPr>
          <a:xfrm>
            <a:off x="4781933" y="586032"/>
            <a:ext cx="6611406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F13D33-C4E1-444E-8F43-074DB851434D}"/>
              </a:ext>
            </a:extLst>
          </p:cNvPr>
          <p:cNvSpPr txBox="1"/>
          <p:nvPr/>
        </p:nvSpPr>
        <p:spPr>
          <a:xfrm>
            <a:off x="5617029" y="126590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CAED5A-29BD-4B85-A63E-88ABCE655011}"/>
              </a:ext>
            </a:extLst>
          </p:cNvPr>
          <p:cNvSpPr/>
          <p:nvPr/>
        </p:nvSpPr>
        <p:spPr>
          <a:xfrm>
            <a:off x="168844" y="1397924"/>
            <a:ext cx="64445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纳征者，纳聘礼也，征，成也，使使者纳币以成婚礼。</a:t>
            </a:r>
            <a:r>
              <a:rPr lang="en-US" altLang="zh-CN" dirty="0">
                <a:latin typeface="+mj-ea"/>
                <a:ea typeface="+mj-ea"/>
              </a:rPr>
              <a:t> </a:t>
            </a:r>
          </a:p>
          <a:p>
            <a:r>
              <a:rPr lang="en-US" altLang="zh-CN" dirty="0">
                <a:latin typeface="+mj-ea"/>
                <a:ea typeface="+mj-ea"/>
              </a:rPr>
              <a:t>                                                          —— 《</a:t>
            </a:r>
            <a:r>
              <a:rPr lang="zh-CN" altLang="en-US" dirty="0">
                <a:latin typeface="+mj-ea"/>
                <a:ea typeface="+mj-ea"/>
              </a:rPr>
              <a:t>仪礼</a:t>
            </a:r>
            <a:r>
              <a:rPr lang="en-US" altLang="zh-CN" dirty="0">
                <a:latin typeface="+mj-ea"/>
                <a:ea typeface="+mj-ea"/>
              </a:rPr>
              <a:t>·</a:t>
            </a:r>
            <a:r>
              <a:rPr lang="zh-CN" altLang="en-US" dirty="0">
                <a:latin typeface="+mj-ea"/>
                <a:ea typeface="+mj-ea"/>
              </a:rPr>
              <a:t>士昏礼</a:t>
            </a:r>
            <a:r>
              <a:rPr lang="en-US" altLang="zh-CN" dirty="0">
                <a:latin typeface="+mj-ea"/>
                <a:ea typeface="+mj-ea"/>
              </a:rPr>
              <a:t>》</a:t>
            </a:r>
          </a:p>
          <a:p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凡嫁女娶妻，入币纯帛，无过五两，士大夫以玄纁束帛，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天子加以毂圭，诸侯加以大璋。       </a:t>
            </a:r>
            <a:r>
              <a:rPr lang="en-US" altLang="zh-CN" dirty="0">
                <a:latin typeface="+mj-ea"/>
                <a:ea typeface="+mj-ea"/>
              </a:rPr>
              <a:t>——《</a:t>
            </a:r>
            <a:r>
              <a:rPr lang="zh-CN" altLang="en-US" dirty="0">
                <a:latin typeface="+mj-ea"/>
                <a:ea typeface="+mj-ea"/>
              </a:rPr>
              <a:t>周礼</a:t>
            </a:r>
            <a:r>
              <a:rPr lang="en-US" altLang="zh-CN" dirty="0">
                <a:latin typeface="+mj-ea"/>
                <a:ea typeface="+mj-ea"/>
              </a:rPr>
              <a:t>》</a:t>
            </a:r>
          </a:p>
          <a:p>
            <a:r>
              <a:rPr lang="en-US" altLang="zh-CN" dirty="0">
                <a:latin typeface="+mn-ea"/>
              </a:rPr>
              <a:t>                                          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DFDCD5-C198-470D-8AE5-C370AA74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23" y="1019274"/>
            <a:ext cx="3626498" cy="2204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AAC868E8-CE52-4C3D-988F-4B631D67BD16}"/>
              </a:ext>
            </a:extLst>
          </p:cNvPr>
          <p:cNvSpPr/>
          <p:nvPr/>
        </p:nvSpPr>
        <p:spPr>
          <a:xfrm>
            <a:off x="5109108" y="402306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如今的彩礼来源于古代婚姻六礼的纳征，周制婚礼的聘礼更看重其象征意义，士大夫仅仅只用不过五两彩丝加上一对鹿皮。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185A3CC-29A7-47A6-9C44-6BDF36E30A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4" y="3691970"/>
            <a:ext cx="3780641" cy="2374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5952AC3-332F-4CF0-8E3D-D31B912FD0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994"/>
          <a:stretch/>
        </p:blipFill>
        <p:spPr>
          <a:xfrm>
            <a:off x="5981745" y="709266"/>
            <a:ext cx="512582" cy="2088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22B4950-E5C9-4B87-842F-19CC6639D1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994"/>
          <a:stretch/>
        </p:blipFill>
        <p:spPr>
          <a:xfrm>
            <a:off x="4562202" y="3223505"/>
            <a:ext cx="512582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/>
        </p:blipFill>
        <p:spPr>
          <a:xfrm>
            <a:off x="7281582" y="0"/>
            <a:ext cx="4910418" cy="488371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/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75698" y="4955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/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/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/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/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626427" y="247601"/>
            <a:ext cx="877163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71409" y="593321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亲  迎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994"/>
          <a:stretch/>
        </p:blipFill>
        <p:spPr>
          <a:xfrm>
            <a:off x="243704" y="3986100"/>
            <a:ext cx="512582" cy="2088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4ED2C42-FA11-40E1-9BAF-B8AD542FBC31}"/>
              </a:ext>
            </a:extLst>
          </p:cNvPr>
          <p:cNvSpPr txBox="1"/>
          <p:nvPr/>
        </p:nvSpPr>
        <p:spPr>
          <a:xfrm>
            <a:off x="756286" y="1516651"/>
            <a:ext cx="1569660" cy="43316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latin typeface="+mj-ea"/>
                <a:ea typeface="+mj-ea"/>
              </a:rPr>
              <a:t>子承命以迎</a:t>
            </a:r>
            <a:r>
              <a:rPr lang="en-US" altLang="zh-CN" spc="600" dirty="0">
                <a:latin typeface="+mj-ea"/>
                <a:ea typeface="+mj-ea"/>
              </a:rPr>
              <a:t>,</a:t>
            </a:r>
            <a:r>
              <a:rPr lang="zh-CN" altLang="en-US" spc="600" dirty="0">
                <a:latin typeface="+mj-ea"/>
                <a:ea typeface="+mj-ea"/>
              </a:rPr>
              <a:t>主人筵几于庙</a:t>
            </a:r>
            <a:r>
              <a:rPr lang="en-US" altLang="zh-CN" spc="600" dirty="0">
                <a:latin typeface="+mj-ea"/>
                <a:ea typeface="+mj-ea"/>
              </a:rPr>
              <a:t>,</a:t>
            </a:r>
            <a:r>
              <a:rPr lang="zh-CN" altLang="en-US" spc="600" dirty="0">
                <a:latin typeface="+mj-ea"/>
                <a:ea typeface="+mj-ea"/>
              </a:rPr>
              <a:t>而拜</a:t>
            </a:r>
            <a:endParaRPr lang="en-US" altLang="zh-CN" spc="600" dirty="0">
              <a:latin typeface="+mj-ea"/>
              <a:ea typeface="+mj-ea"/>
            </a:endParaRP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zh-CN" altLang="en-US" spc="600" dirty="0">
                <a:latin typeface="+mj-ea"/>
                <a:ea typeface="+mj-ea"/>
              </a:rPr>
              <a:t>迎于门外。婿执雁入</a:t>
            </a:r>
            <a:r>
              <a:rPr lang="en-US" altLang="zh-CN" spc="600" dirty="0">
                <a:latin typeface="+mj-ea"/>
                <a:ea typeface="+mj-ea"/>
              </a:rPr>
              <a:t>,</a:t>
            </a:r>
            <a:r>
              <a:rPr lang="zh-CN" altLang="en-US" spc="600" dirty="0">
                <a:latin typeface="+mj-ea"/>
                <a:ea typeface="+mj-ea"/>
              </a:rPr>
              <a:t>揖让升堂</a:t>
            </a:r>
            <a:r>
              <a:rPr lang="en-US" altLang="zh-CN" spc="600" dirty="0">
                <a:latin typeface="+mj-ea"/>
                <a:ea typeface="+mj-ea"/>
              </a:rPr>
              <a:t>,</a:t>
            </a: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zh-CN" altLang="en-US" spc="600" dirty="0">
                <a:latin typeface="+mj-ea"/>
                <a:ea typeface="+mj-ea"/>
              </a:rPr>
              <a:t>再拜奠雁。盖亲受之于父母也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36B958-940D-463B-83D1-4C3819BCE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555" y="86445"/>
            <a:ext cx="2402486" cy="1617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75CBE7-6AD9-400A-A306-D183EF2EB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575" y="1716083"/>
            <a:ext cx="2152671" cy="1769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3AEB33-4502-470A-969C-DDCAE4C13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7495" y="2010478"/>
            <a:ext cx="3049060" cy="1435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4C2D2D-04A1-4F0D-8ED8-7423E8991514}"/>
              </a:ext>
            </a:extLst>
          </p:cNvPr>
          <p:cNvSpPr txBox="1"/>
          <p:nvPr/>
        </p:nvSpPr>
        <p:spPr>
          <a:xfrm>
            <a:off x="2838528" y="3863958"/>
            <a:ext cx="6925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亲迎礼始于周代，迎亲迎娶，是新婿亲往女家迎娶新娘的仪式，为婚礼的开端。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迎亲之日，“望娘盘”担先行。望娘盘必有一只鹅，鹅缘出古时以雁向女方正式求婚，因雁的配偶终身专一，象征婚姻坚贞和谐。后世以鹅代雁。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BDEFA02-DF79-45FC-906B-10B6FEAB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32" y="314717"/>
            <a:ext cx="3120246" cy="1365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1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/>
        </p:blipFill>
        <p:spPr>
          <a:xfrm>
            <a:off x="7339103" y="3306"/>
            <a:ext cx="4910418" cy="488371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/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622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/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/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/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/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626427" y="247601"/>
            <a:ext cx="877163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84770" y="4656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ea typeface="方正铁筋隶书简体" panose="03000509000000000000" pitchFamily="65" charset="-122"/>
              </a:rPr>
              <a:t>拜天地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826E44-C84C-490E-8A78-F9E2598B586A}"/>
              </a:ext>
            </a:extLst>
          </p:cNvPr>
          <p:cNvSpPr txBox="1"/>
          <p:nvPr/>
        </p:nvSpPr>
        <p:spPr>
          <a:xfrm>
            <a:off x="2741205" y="3050608"/>
            <a:ext cx="7038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拜天地又称拜堂，汉族婚姻习俗，起源约在北宋时期。是指新郎新娘参拜天地后，复拜祖先及男方父母、尊长的一种仪式。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拜堂是指婚礼的高潮，常常引起众人围观。在众目睽睽之下，在龙凤呈祥的鼓乐声中，新浪新娘通过拜天地，拜高堂和夫妻对拜宣布了正式婚姻关系的缔结，从而获得了神灵的认可，获得了家族的认可，也获得社会 的认可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43F36DC-A14D-45E3-8863-72A65BEC6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" y="3178968"/>
            <a:ext cx="2340731" cy="3310193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8F035A4-3F4B-45D3-A4AE-268A742E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99" y="587839"/>
            <a:ext cx="3130079" cy="20846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B471F5D-EE66-4C43-9D97-1393CE4B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53" y="659363"/>
            <a:ext cx="3214442" cy="19286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B439A9-4496-431D-AC09-BF88652F61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45" y="331123"/>
            <a:ext cx="1775756" cy="2663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252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/>
        </p:blipFill>
        <p:spPr>
          <a:xfrm>
            <a:off x="7281582" y="-6221"/>
            <a:ext cx="4910418" cy="488371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/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/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/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/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/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626427" y="247601"/>
            <a:ext cx="877163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10692" y="5228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揭头纱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994"/>
          <a:stretch/>
        </p:blipFill>
        <p:spPr>
          <a:xfrm>
            <a:off x="9850946" y="2632488"/>
            <a:ext cx="512582" cy="208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916411" y="136189"/>
            <a:ext cx="2123658" cy="43316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pc="600" dirty="0">
                <a:latin typeface="+mj-ea"/>
                <a:ea typeface="+mj-ea"/>
              </a:rPr>
              <a:t>(</a:t>
            </a:r>
            <a:r>
              <a:rPr lang="zh-CN" altLang="en-US" spc="600" dirty="0">
                <a:latin typeface="+mj-ea"/>
                <a:ea typeface="+mj-ea"/>
              </a:rPr>
              <a:t>两新人）并立堂前，遂请男家</a:t>
            </a:r>
            <a:endParaRPr lang="en-US" altLang="zh-CN" spc="600" dirty="0">
              <a:latin typeface="+mj-ea"/>
              <a:ea typeface="+mj-ea"/>
            </a:endParaRP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zh-CN" altLang="en-US" spc="600" dirty="0">
                <a:latin typeface="+mj-ea"/>
                <a:ea typeface="+mj-ea"/>
              </a:rPr>
              <a:t>双全女亲，以秤或用机杼挑盖</a:t>
            </a:r>
            <a:endParaRPr lang="en-US" altLang="zh-CN" spc="600" dirty="0">
              <a:latin typeface="+mj-ea"/>
              <a:ea typeface="+mj-ea"/>
            </a:endParaRP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zh-CN" altLang="en-US" spc="600" dirty="0">
                <a:latin typeface="+mj-ea"/>
                <a:ea typeface="+mj-ea"/>
              </a:rPr>
              <a:t>头，方露花容。</a:t>
            </a:r>
            <a:endParaRPr lang="en-US" altLang="zh-CN" spc="600" dirty="0">
              <a:latin typeface="+mj-ea"/>
              <a:ea typeface="+mj-ea"/>
            </a:endParaRP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en-US" altLang="zh-CN" spc="600" dirty="0">
                <a:latin typeface="+mj-ea"/>
                <a:ea typeface="+mj-ea"/>
              </a:rPr>
              <a:t>—《</a:t>
            </a:r>
            <a:r>
              <a:rPr lang="zh-CN" altLang="en-US" spc="600" dirty="0">
                <a:latin typeface="+mj-ea"/>
                <a:ea typeface="+mj-ea"/>
              </a:rPr>
              <a:t>梦粱录</a:t>
            </a:r>
            <a:r>
              <a:rPr lang="en-US" altLang="zh-CN" spc="600" dirty="0">
                <a:latin typeface="+mj-ea"/>
                <a:ea typeface="+mj-ea"/>
              </a:rPr>
              <a:t>·</a:t>
            </a:r>
            <a:r>
              <a:rPr lang="zh-CN" altLang="en-US" spc="600" dirty="0">
                <a:latin typeface="+mj-ea"/>
                <a:ea typeface="+mj-ea"/>
              </a:rPr>
              <a:t>嫁娶</a:t>
            </a:r>
            <a:r>
              <a:rPr lang="en-US" altLang="zh-CN" spc="600" dirty="0">
                <a:latin typeface="+mj-ea"/>
                <a:ea typeface="+mj-ea"/>
              </a:rPr>
              <a:t>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D74CEE-3438-42A3-9B94-D3C08A321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1" y="1511312"/>
            <a:ext cx="2362909" cy="3835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7E8C0E-D075-4869-A1D8-86AF3BFB3CCE}"/>
              </a:ext>
            </a:extLst>
          </p:cNvPr>
          <p:cNvSpPr txBox="1"/>
          <p:nvPr/>
        </p:nvSpPr>
        <p:spPr>
          <a:xfrm>
            <a:off x="3577007" y="612843"/>
            <a:ext cx="50211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盖巾又称</a:t>
            </a:r>
            <a:r>
              <a:rPr lang="en-US" altLang="zh-CN" dirty="0">
                <a:latin typeface="+mj-ea"/>
                <a:ea typeface="+mj-ea"/>
              </a:rPr>
              <a:t>"</a:t>
            </a:r>
            <a:r>
              <a:rPr lang="zh-CN" altLang="en-US" dirty="0">
                <a:latin typeface="+mj-ea"/>
                <a:ea typeface="+mj-ea"/>
              </a:rPr>
              <a:t>盖头</a:t>
            </a:r>
            <a:r>
              <a:rPr lang="en-US" altLang="zh-CN" dirty="0">
                <a:latin typeface="+mj-ea"/>
                <a:ea typeface="+mj-ea"/>
              </a:rPr>
              <a:t>"</a:t>
            </a:r>
            <a:r>
              <a:rPr lang="zh-CN" altLang="en-US" dirty="0">
                <a:latin typeface="+mj-ea"/>
                <a:ea typeface="+mj-ea"/>
              </a:rPr>
              <a:t>，指旧时新娘出嫁时蒙头盖面的巾帕。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新娘出阁上轿前盖上，举行婚礼时，由新郎揭开，称揭头纱或挑头盖。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盖巾之用意有两种解释</a:t>
            </a:r>
            <a:r>
              <a:rPr lang="en-US" altLang="zh-CN" dirty="0">
                <a:latin typeface="+mj-ea"/>
                <a:ea typeface="+mj-ea"/>
              </a:rPr>
              <a:t>:</a:t>
            </a:r>
            <a:r>
              <a:rPr lang="zh-CN" altLang="en-US" dirty="0">
                <a:latin typeface="+mj-ea"/>
                <a:ea typeface="+mj-ea"/>
              </a:rPr>
              <a:t>一是遮羞，二是辟邪。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盖头能够很好体现出新娘的娇羞感，而在宋朝之前就流行过「以扇掩面」的风俗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最早对于为什么要盖盖头的解释出自元杂剧</a:t>
            </a:r>
            <a:r>
              <a:rPr lang="en-US" altLang="zh-CN" dirty="0">
                <a:latin typeface="+mj-ea"/>
                <a:ea typeface="+mj-ea"/>
              </a:rPr>
              <a:t>《</a:t>
            </a:r>
            <a:r>
              <a:rPr lang="zh-CN" altLang="en-US" dirty="0">
                <a:latin typeface="+mj-ea"/>
                <a:ea typeface="+mj-ea"/>
              </a:rPr>
              <a:t>桃花女</a:t>
            </a:r>
            <a:r>
              <a:rPr lang="en-US" altLang="zh-CN" dirty="0">
                <a:latin typeface="+mj-ea"/>
                <a:ea typeface="+mj-ea"/>
              </a:rPr>
              <a:t>》</a:t>
            </a:r>
            <a:r>
              <a:rPr lang="zh-CN" altLang="en-US" dirty="0">
                <a:latin typeface="+mj-ea"/>
                <a:ea typeface="+mj-ea"/>
              </a:rPr>
              <a:t>，剧中写道：「手帕儿遮蒙了我脸皮，我则怕撞见着那凶神的这太岁」，也就是说戴红盖头，是怕被太岁看见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75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2377299" y="-11175"/>
            <a:ext cx="1278052" cy="6858000"/>
          </a:xfrm>
          <a:prstGeom prst="rect">
            <a:avLst/>
          </a:prstGeom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3638592" y="-11175"/>
            <a:ext cx="1278052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 b="28788"/>
          <a:stretch/>
        </p:blipFill>
        <p:spPr>
          <a:xfrm>
            <a:off x="7281582" y="-6221"/>
            <a:ext cx="4910418" cy="488371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23"/>
          <a:stretch/>
        </p:blipFill>
        <p:spPr>
          <a:xfrm>
            <a:off x="6067219" y="-11175"/>
            <a:ext cx="1278052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2" r="46299" b="28788"/>
          <a:stretch/>
        </p:blipFill>
        <p:spPr>
          <a:xfrm>
            <a:off x="7274480" y="4795790"/>
            <a:ext cx="4910418" cy="12783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243353" cy="6881701"/>
            <a:chOff x="0" y="0"/>
            <a:chExt cx="12243353" cy="68817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43778" b="98222" l="1833" r="100000">
                          <a14:foregroundMark x1="76000" y1="74667" x2="79583" y2="74889"/>
                          <a14:foregroundMark x1="80250" y1="74333" x2="80833" y2="72778"/>
                          <a14:foregroundMark x1="38417" y1="80556" x2="45667" y2="77889"/>
                          <a14:foregroundMark x1="63833" y1="80556" x2="65000" y2="87778"/>
                          <a14:foregroundMark x1="59083" y1="82444" x2="61417" y2="91778"/>
                          <a14:foregroundMark x1="70417" y1="81667" x2="70833" y2="93111"/>
                          <a14:foregroundMark x1="60250" y1="98333" x2="67250" y2="94333"/>
                          <a14:foregroundMark x1="13250" y1="95222" x2="47083" y2="95444"/>
                          <a14:foregroundMark x1="1833" y1="95222" x2="18500" y2="93667"/>
                          <a14:foregroundMark x1="2417" y1="91444" x2="17667" y2="91444"/>
                          <a14:foregroundMark x1="61667" y1="80333" x2="69417" y2="78111"/>
                          <a14:foregroundMark x1="91667" y1="54333" x2="92833" y2="46667"/>
                          <a14:foregroundMark x1="76667" y1="92556" x2="92833" y2="87667"/>
                          <a14:foregroundMark x1="65583" y1="89333" x2="66000" y2="84333"/>
                          <a14:foregroundMark x1="78583" y1="75778" x2="80083" y2="75444"/>
                          <a14:foregroundMark x1="73583" y1="80333" x2="75583" y2="81111"/>
                          <a14:foregroundMark x1="94833" y1="52556" x2="95083" y2="57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4" t="43619" r="-685"/>
            <a:stretch/>
          </p:blipFill>
          <p:spPr>
            <a:xfrm>
              <a:off x="7128737" y="3569701"/>
              <a:ext cx="5114616" cy="331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23"/>
            <a:stretch/>
          </p:blipFill>
          <p:spPr>
            <a:xfrm>
              <a:off x="4876948" y="0"/>
              <a:ext cx="127805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71000" b="100000" l="250" r="100000">
                          <a14:foregroundMark x1="23000" y1="93667" x2="250" y2="93111"/>
                          <a14:backgroundMark x1="39417" y1="80333" x2="61333" y2="83000"/>
                          <a14:backgroundMark x1="66833" y1="81444" x2="63750" y2="99889"/>
                          <a14:backgroundMark x1="70750" y1="94333" x2="71333" y2="9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87" r="55360"/>
            <a:stretch/>
          </p:blipFill>
          <p:spPr>
            <a:xfrm>
              <a:off x="3160408" y="5434945"/>
              <a:ext cx="4081914" cy="1434230"/>
            </a:xfrm>
            <a:prstGeom prst="rect">
              <a:avLst/>
            </a:prstGeom>
            <a:effectLst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/>
          </p:blipFill>
          <p:spPr>
            <a:xfrm flipH="1">
              <a:off x="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626427" y="247601"/>
            <a:ext cx="877163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10692" y="5228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铁筋隶书简体" panose="03000509000000000000" pitchFamily="65" charset="-122"/>
                <a:ea typeface="方正铁筋隶书简体" panose="03000509000000000000" pitchFamily="65" charset="-122"/>
              </a:rPr>
              <a:t>交杯盏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994"/>
          <a:stretch/>
        </p:blipFill>
        <p:spPr>
          <a:xfrm>
            <a:off x="10419056" y="1900189"/>
            <a:ext cx="512582" cy="208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435156" y="174916"/>
            <a:ext cx="1569660" cy="43316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latin typeface="+mj-ea"/>
                <a:ea typeface="+mj-ea"/>
              </a:rPr>
              <a:t>共牢而食</a:t>
            </a:r>
            <a:r>
              <a:rPr lang="en-US" altLang="zh-CN" spc="600" dirty="0">
                <a:latin typeface="+mj-ea"/>
                <a:ea typeface="+mj-ea"/>
              </a:rPr>
              <a:t>,</a:t>
            </a:r>
            <a:r>
              <a:rPr lang="zh-CN" altLang="en-US" spc="600" dirty="0">
                <a:latin typeface="+mj-ea"/>
                <a:ea typeface="+mj-ea"/>
              </a:rPr>
              <a:t>合卺而酳</a:t>
            </a:r>
            <a:r>
              <a:rPr lang="en-US" altLang="zh-CN" spc="600" dirty="0">
                <a:latin typeface="+mj-ea"/>
                <a:ea typeface="+mj-ea"/>
              </a:rPr>
              <a:t>,</a:t>
            </a:r>
            <a:r>
              <a:rPr lang="zh-CN" altLang="en-US" spc="600" dirty="0">
                <a:latin typeface="+mj-ea"/>
                <a:ea typeface="+mj-ea"/>
              </a:rPr>
              <a:t>所以合体同</a:t>
            </a:r>
            <a:br>
              <a:rPr lang="en-US" altLang="zh-CN" spc="600" dirty="0">
                <a:latin typeface="+mj-ea"/>
                <a:ea typeface="+mj-ea"/>
              </a:rPr>
            </a:br>
            <a:endParaRPr lang="en-US" altLang="zh-CN" spc="600" dirty="0">
              <a:latin typeface="+mj-ea"/>
              <a:ea typeface="+mj-ea"/>
            </a:endParaRPr>
          </a:p>
          <a:p>
            <a:r>
              <a:rPr lang="zh-CN" altLang="en-US" spc="600" dirty="0">
                <a:latin typeface="+mj-ea"/>
                <a:ea typeface="+mj-ea"/>
              </a:rPr>
              <a:t>尊卑，以亲之也</a:t>
            </a:r>
            <a:endParaRPr lang="en-US" altLang="zh-CN" spc="600" dirty="0">
              <a:latin typeface="+mj-ea"/>
              <a:ea typeface="+mj-ea"/>
            </a:endParaRPr>
          </a:p>
          <a:p>
            <a:endParaRPr lang="en-US" altLang="zh-CN" spc="600" dirty="0">
              <a:latin typeface="+mj-ea"/>
              <a:ea typeface="+mj-ea"/>
            </a:endParaRPr>
          </a:p>
          <a:p>
            <a:r>
              <a:rPr lang="en-US" altLang="zh-CN" spc="600" dirty="0">
                <a:latin typeface="+mj-ea"/>
                <a:ea typeface="+mj-ea"/>
              </a:rPr>
              <a:t>—《</a:t>
            </a:r>
            <a:r>
              <a:rPr lang="zh-CN" altLang="en-US" spc="600" dirty="0">
                <a:latin typeface="+mj-ea"/>
                <a:ea typeface="+mj-ea"/>
              </a:rPr>
              <a:t>礼记</a:t>
            </a:r>
            <a:r>
              <a:rPr lang="en-US" altLang="zh-CN" spc="600" dirty="0">
                <a:latin typeface="+mj-ea"/>
                <a:ea typeface="+mj-ea"/>
              </a:rPr>
              <a:t>·</a:t>
            </a:r>
            <a:r>
              <a:rPr lang="zh-CN" altLang="en-US" spc="600" dirty="0">
                <a:latin typeface="+mj-ea"/>
                <a:ea typeface="+mj-ea"/>
              </a:rPr>
              <a:t>昏仪</a:t>
            </a:r>
            <a:r>
              <a:rPr lang="en-US" altLang="zh-CN" spc="600" dirty="0">
                <a:latin typeface="+mj-ea"/>
                <a:ea typeface="+mj-ea"/>
              </a:rPr>
              <a:t>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F62E5-473C-4A75-99B2-9F634C7ED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97" y="1155310"/>
            <a:ext cx="2715607" cy="30172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8AEC8E-B10B-49C2-A0BB-2B39FC586890}"/>
              </a:ext>
            </a:extLst>
          </p:cNvPr>
          <p:cNvSpPr txBox="1"/>
          <p:nvPr/>
        </p:nvSpPr>
        <p:spPr>
          <a:xfrm>
            <a:off x="3591585" y="1570540"/>
            <a:ext cx="63651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交杯酒，传统婚俗之一，源于先秦。新郎新娘进入洞房后先各饮半杯，然后交换一齐饮干，谓之饮交杯酒，在古代又称为“合卺”。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古语又称“合卺而醑”：以一瓠分为二瓢谓之卺，婿之与妇各执一片以醑。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交杯酒步骤：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碰杯，挽手，喝上一小口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互相让对方喝上一口，表示你中有我，我中有你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互换酒杯，然后喝完交杯酒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9FADD7-F1A2-4386-8DC0-AB4412AA6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9" y="4343391"/>
            <a:ext cx="3110823" cy="2068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615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/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2227784" y="1159070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rPr>
              <a:t>谢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32261" y="2457788"/>
            <a:ext cx="2002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r>
              <a:rPr lang="zh-CN" altLang="en-US" sz="4400" dirty="0">
                <a:effectLst/>
              </a:rPr>
              <a:t>谢观赏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328"/>
          <a:stretch/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89"/>
          <a:stretch/>
        </p:blipFill>
        <p:spPr>
          <a:xfrm rot="5400000">
            <a:off x="2283223" y="-287770"/>
            <a:ext cx="4256419" cy="6857999"/>
          </a:xfrm>
          <a:custGeom>
            <a:avLst/>
            <a:gdLst>
              <a:gd name="connsiteX0" fmla="*/ 0 w 4256419"/>
              <a:gd name="connsiteY0" fmla="*/ 6857999 h 6857999"/>
              <a:gd name="connsiteX1" fmla="*/ 0 w 4256419"/>
              <a:gd name="connsiteY1" fmla="*/ 0 h 6857999"/>
              <a:gd name="connsiteX2" fmla="*/ 4256419 w 4256419"/>
              <a:gd name="connsiteY2" fmla="*/ 0 h 6857999"/>
              <a:gd name="connsiteX3" fmla="*/ 4256419 w 4256419"/>
              <a:gd name="connsiteY3" fmla="*/ 6857999 h 6857999"/>
              <a:gd name="connsiteX4" fmla="*/ 3022429 w 4256419"/>
              <a:gd name="connsiteY4" fmla="*/ 6857999 h 6857999"/>
              <a:gd name="connsiteX5" fmla="*/ 3026414 w 4256419"/>
              <a:gd name="connsiteY5" fmla="*/ 6852659 h 6857999"/>
              <a:gd name="connsiteX6" fmla="*/ 3070143 w 4256419"/>
              <a:gd name="connsiteY6" fmla="*/ 6776316 h 6857999"/>
              <a:gd name="connsiteX7" fmla="*/ 3083791 w 4256419"/>
              <a:gd name="connsiteY7" fmla="*/ 6735372 h 6857999"/>
              <a:gd name="connsiteX8" fmla="*/ 3097438 w 4256419"/>
              <a:gd name="connsiteY8" fmla="*/ 6476066 h 6857999"/>
              <a:gd name="connsiteX9" fmla="*/ 3083791 w 4256419"/>
              <a:gd name="connsiteY9" fmla="*/ 6435123 h 6857999"/>
              <a:gd name="connsiteX10" fmla="*/ 3070143 w 4256419"/>
              <a:gd name="connsiteY10" fmla="*/ 6380531 h 6857999"/>
              <a:gd name="connsiteX11" fmla="*/ 3042847 w 4256419"/>
              <a:gd name="connsiteY11" fmla="*/ 6339587 h 6857999"/>
              <a:gd name="connsiteX12" fmla="*/ 2974608 w 4256419"/>
              <a:gd name="connsiteY12" fmla="*/ 6216757 h 6857999"/>
              <a:gd name="connsiteX13" fmla="*/ 2933665 w 4256419"/>
              <a:gd name="connsiteY13" fmla="*/ 6162166 h 6857999"/>
              <a:gd name="connsiteX14" fmla="*/ 2892722 w 4256419"/>
              <a:gd name="connsiteY14" fmla="*/ 6134872 h 6857999"/>
              <a:gd name="connsiteX15" fmla="*/ 2797188 w 4256419"/>
              <a:gd name="connsiteY15" fmla="*/ 6066632 h 6857999"/>
              <a:gd name="connsiteX16" fmla="*/ 2769892 w 4256419"/>
              <a:gd name="connsiteY16" fmla="*/ 5493427 h 6857999"/>
              <a:gd name="connsiteX17" fmla="*/ 2756244 w 4256419"/>
              <a:gd name="connsiteY17" fmla="*/ 5452483 h 6857999"/>
              <a:gd name="connsiteX18" fmla="*/ 2701653 w 4256419"/>
              <a:gd name="connsiteY18" fmla="*/ 5329653 h 6857999"/>
              <a:gd name="connsiteX19" fmla="*/ 2660710 w 4256419"/>
              <a:gd name="connsiteY19" fmla="*/ 5302358 h 6857999"/>
              <a:gd name="connsiteX20" fmla="*/ 2524233 w 4256419"/>
              <a:gd name="connsiteY20" fmla="*/ 5288711 h 6857999"/>
              <a:gd name="connsiteX21" fmla="*/ 2510585 w 4256419"/>
              <a:gd name="connsiteY21" fmla="*/ 6394179 h 6857999"/>
              <a:gd name="connsiteX22" fmla="*/ 2592471 w 4256419"/>
              <a:gd name="connsiteY22" fmla="*/ 6448770 h 6857999"/>
              <a:gd name="connsiteX23" fmla="*/ 2578823 w 4256419"/>
              <a:gd name="connsiteY23" fmla="*/ 6762669 h 6857999"/>
              <a:gd name="connsiteX24" fmla="*/ 2560798 w 4256419"/>
              <a:gd name="connsiteY24" fmla="*/ 6839777 h 6857999"/>
              <a:gd name="connsiteX25" fmla="*/ 2555532 w 4256419"/>
              <a:gd name="connsiteY2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56419" h="6857999">
                <a:moveTo>
                  <a:pt x="0" y="6857999"/>
                </a:moveTo>
                <a:lnTo>
                  <a:pt x="0" y="0"/>
                </a:lnTo>
                <a:lnTo>
                  <a:pt x="4256419" y="0"/>
                </a:lnTo>
                <a:lnTo>
                  <a:pt x="4256419" y="6857999"/>
                </a:lnTo>
                <a:lnTo>
                  <a:pt x="3022429" y="6857999"/>
                </a:lnTo>
                <a:lnTo>
                  <a:pt x="3026414" y="6852659"/>
                </a:lnTo>
                <a:cubicBezTo>
                  <a:pt x="3045070" y="6828715"/>
                  <a:pt x="3049533" y="6824408"/>
                  <a:pt x="3070143" y="6776316"/>
                </a:cubicBezTo>
                <a:cubicBezTo>
                  <a:pt x="3075810" y="6763094"/>
                  <a:pt x="3082489" y="6749700"/>
                  <a:pt x="3083791" y="6735372"/>
                </a:cubicBezTo>
                <a:cubicBezTo>
                  <a:pt x="3091627" y="6649173"/>
                  <a:pt x="3092889" y="6562501"/>
                  <a:pt x="3097438" y="6476066"/>
                </a:cubicBezTo>
                <a:cubicBezTo>
                  <a:pt x="3092889" y="6462418"/>
                  <a:pt x="3087743" y="6448955"/>
                  <a:pt x="3083791" y="6435123"/>
                </a:cubicBezTo>
                <a:cubicBezTo>
                  <a:pt x="3078638" y="6417087"/>
                  <a:pt x="3077532" y="6397772"/>
                  <a:pt x="3070143" y="6380531"/>
                </a:cubicBezTo>
                <a:cubicBezTo>
                  <a:pt x="3063682" y="6365455"/>
                  <a:pt x="3051946" y="6353236"/>
                  <a:pt x="3042847" y="6339587"/>
                </a:cubicBezTo>
                <a:cubicBezTo>
                  <a:pt x="3020073" y="6271263"/>
                  <a:pt x="3034336" y="6302084"/>
                  <a:pt x="2974608" y="6216757"/>
                </a:cubicBezTo>
                <a:cubicBezTo>
                  <a:pt x="2961564" y="6198123"/>
                  <a:pt x="2949749" y="6178251"/>
                  <a:pt x="2933665" y="6162166"/>
                </a:cubicBezTo>
                <a:cubicBezTo>
                  <a:pt x="2922067" y="6150569"/>
                  <a:pt x="2906069" y="6144406"/>
                  <a:pt x="2892722" y="6134872"/>
                </a:cubicBezTo>
                <a:cubicBezTo>
                  <a:pt x="2774198" y="6050212"/>
                  <a:pt x="2893697" y="6130973"/>
                  <a:pt x="2797188" y="6066632"/>
                </a:cubicBezTo>
                <a:cubicBezTo>
                  <a:pt x="2783171" y="5519989"/>
                  <a:pt x="2839665" y="5702741"/>
                  <a:pt x="2769892" y="5493427"/>
                </a:cubicBezTo>
                <a:lnTo>
                  <a:pt x="2756244" y="5452483"/>
                </a:lnTo>
                <a:cubicBezTo>
                  <a:pt x="2742729" y="5411937"/>
                  <a:pt x="2734096" y="5362096"/>
                  <a:pt x="2701653" y="5329653"/>
                </a:cubicBezTo>
                <a:cubicBezTo>
                  <a:pt x="2690055" y="5318056"/>
                  <a:pt x="2676693" y="5306046"/>
                  <a:pt x="2660710" y="5302358"/>
                </a:cubicBezTo>
                <a:cubicBezTo>
                  <a:pt x="2616162" y="5292077"/>
                  <a:pt x="2530461" y="5243417"/>
                  <a:pt x="2524233" y="5288711"/>
                </a:cubicBezTo>
                <a:cubicBezTo>
                  <a:pt x="2474033" y="5653793"/>
                  <a:pt x="2515134" y="6025689"/>
                  <a:pt x="2510585" y="6394179"/>
                </a:cubicBezTo>
                <a:cubicBezTo>
                  <a:pt x="2510585" y="6394179"/>
                  <a:pt x="2583286" y="6417277"/>
                  <a:pt x="2592471" y="6448770"/>
                </a:cubicBezTo>
                <a:cubicBezTo>
                  <a:pt x="2655580" y="6665146"/>
                  <a:pt x="2647894" y="6659065"/>
                  <a:pt x="2578823" y="6762669"/>
                </a:cubicBezTo>
                <a:cubicBezTo>
                  <a:pt x="2578823" y="6762669"/>
                  <a:pt x="2570143" y="6804065"/>
                  <a:pt x="2560798" y="6839777"/>
                </a:cubicBezTo>
                <a:lnTo>
                  <a:pt x="2555532" y="6857999"/>
                </a:lnTo>
                <a:close/>
              </a:path>
            </a:pathLst>
          </a:custGeom>
          <a:effectLst>
            <a:outerShdw blurRad="50800" dist="50800" dir="2700000" algn="tl" rotWithShape="0">
              <a:schemeClr val="tx1">
                <a:lumMod val="50000"/>
                <a:lumOff val="50000"/>
                <a:alpha val="4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53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892</Words>
  <Application>Microsoft Office PowerPoint</Application>
  <PresentationFormat>宽屏</PresentationFormat>
  <Paragraphs>92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FangSong</vt:lpstr>
      <vt:lpstr>等线</vt:lpstr>
      <vt:lpstr>等线 Light</vt:lpstr>
      <vt:lpstr>方正铁筋隶书简体</vt:lpstr>
      <vt:lpstr>仿宋</vt:lpstr>
      <vt:lpstr>钟齐段宁行书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hl MAO</cp:lastModifiedBy>
  <cp:revision>117</cp:revision>
  <dcterms:created xsi:type="dcterms:W3CDTF">2016-03-27T01:53:49Z</dcterms:created>
  <dcterms:modified xsi:type="dcterms:W3CDTF">2020-05-24T09:14:35Z</dcterms:modified>
</cp:coreProperties>
</file>